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  <p:sldId id="266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B9"/>
    <a:srgbClr val="E0EC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12" d="100"/>
          <a:sy n="112" d="100"/>
        </p:scale>
        <p:origin x="-92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EFF3F-51C1-445B-B10E-48D5F937CC5F}" type="datetimeFigureOut">
              <a:rPr lang="de-CH" smtClean="0"/>
              <a:pPr/>
              <a:t>13.08.2012</a:t>
            </a:fld>
            <a:endParaRPr lang="de-CH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DB1CE0-5C53-4C73-A8B7-DF80F8E0BA68}" type="slidenum">
              <a:rPr lang="de-CH" smtClean="0"/>
              <a:pPr/>
              <a:t>‹Nr.›</a:t>
            </a:fld>
            <a:endParaRPr lang="de-CH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25 Kino-Filme</a:t>
            </a:r>
          </a:p>
          <a:p>
            <a:pPr algn="l"/>
            <a:endParaRPr lang="de-DE" sz="12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1920	        3 Filme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(Auf den Trümmern des Paradieses,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                                       Todeskarawane, Bei den Teufelsanbetern)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                                       stumm, alle verschollen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1935	        Durch die Wüste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(schwarz/weiss)</a:t>
            </a:r>
          </a:p>
          <a:p>
            <a:pPr algn="l">
              <a:buFont typeface="Arial" pitchFamily="34" charset="0"/>
              <a:buChar char="•"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1958/59             2 Filme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(Sklavenkarawane, Löwe von Babylon)</a:t>
            </a:r>
          </a:p>
          <a:p>
            <a:pPr algn="l">
              <a:buFont typeface="Arial" pitchFamily="34" charset="0"/>
              <a:buChar char="•"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1974	        Karl May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(Hans-Jürgen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Sybergerg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1989	        DDR: Die Spur führt zum Silbergerg </a:t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(Puppenspielfilm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624736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Winnetou und Co.</a:t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grossen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Filmerfolge </a:t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succès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cinema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Referat: Peter Züllig  </a:t>
            </a:r>
            <a:endParaRPr lang="de-CH" sz="1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624736" cy="1512168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Drehorte und</a:t>
            </a:r>
            <a:b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Schauspieler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907704" y="1772816"/>
            <a:ext cx="72362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Winnetou und Old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Shatterhand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bekamen Gesichter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Charisma (Ausstrahlung)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Stars (Wirkung)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Landschaften (Reinl war auch Bergsteiger)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Produktion im Osten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Zusammenarbeit mit Filmschaffen in </a:t>
            </a:r>
            <a:br>
              <a:rPr lang="de-DE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Jugoslawien</a:t>
            </a:r>
          </a:p>
        </p:txBody>
      </p:sp>
      <p:pic>
        <p:nvPicPr>
          <p:cNvPr id="8" name="Grafik 7" descr="Pierre Br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1700808"/>
            <a:ext cx="936104" cy="701174"/>
          </a:xfrm>
          <a:prstGeom prst="rect">
            <a:avLst/>
          </a:prstGeom>
        </p:spPr>
      </p:pic>
      <p:pic>
        <p:nvPicPr>
          <p:cNvPr id="9" name="Grafik 8" descr="Lex Bar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458392"/>
            <a:ext cx="936104" cy="819090"/>
          </a:xfrm>
          <a:prstGeom prst="rect">
            <a:avLst/>
          </a:prstGeom>
        </p:spPr>
      </p:pic>
      <p:pic>
        <p:nvPicPr>
          <p:cNvPr id="10" name="Grafik 9" descr="MVers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7" y="3296610"/>
            <a:ext cx="936104" cy="722660"/>
          </a:xfrm>
          <a:prstGeom prst="rect">
            <a:avLst/>
          </a:prstGeom>
        </p:spPr>
      </p:pic>
      <p:pic>
        <p:nvPicPr>
          <p:cNvPr id="11" name="Grafik 10" descr="fug-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690126"/>
            <a:ext cx="1048437" cy="681484"/>
          </a:xfrm>
          <a:prstGeom prst="rect">
            <a:avLst/>
          </a:prstGeom>
        </p:spPr>
      </p:pic>
      <p:pic>
        <p:nvPicPr>
          <p:cNvPr id="12" name="Grafik 11" descr="Be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298722"/>
            <a:ext cx="936104" cy="702078"/>
          </a:xfrm>
          <a:prstGeom prst="rect">
            <a:avLst/>
          </a:prstGeom>
        </p:spPr>
      </p:pic>
      <p:pic>
        <p:nvPicPr>
          <p:cNvPr id="13" name="Grafik 12" descr="Silberse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5036054"/>
            <a:ext cx="936104" cy="59630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10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Pierre Brice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907704" y="1772816"/>
            <a:ext cx="72362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Pierre Louis Baron le Bris (Brest)</a:t>
            </a:r>
            <a:br>
              <a:rPr lang="fr-FR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*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Februar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1929 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Soldat: Indochina, Algerien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1962  Entdeckt an den Filmfestspielen in Berlin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Winnetou in 11 Karl-May-Filmen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Festspiele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Elspe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(1976-80 u. 82-86) Bad Segeberg (1988-1991)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1992 Rückzug nach Frankreich</a:t>
            </a:r>
          </a:p>
        </p:txBody>
      </p:sp>
      <p:pic>
        <p:nvPicPr>
          <p:cNvPr id="14" name="Grafik 13" descr="imagesCAMJ1H9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9"/>
            <a:ext cx="974877" cy="1584176"/>
          </a:xfrm>
          <a:prstGeom prst="rect">
            <a:avLst/>
          </a:prstGeom>
        </p:spPr>
      </p:pic>
      <p:pic>
        <p:nvPicPr>
          <p:cNvPr id="15" name="Grafik 14" descr="51PWY9PGH6L__SL500_AA30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56992"/>
            <a:ext cx="1008112" cy="1008112"/>
          </a:xfrm>
          <a:prstGeom prst="rect">
            <a:avLst/>
          </a:prstGeom>
        </p:spPr>
      </p:pic>
      <p:pic>
        <p:nvPicPr>
          <p:cNvPr id="17" name="Grafik 16" descr="Pierre Bri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7" y="4437112"/>
            <a:ext cx="1153615" cy="864096"/>
          </a:xfrm>
          <a:prstGeom prst="rect">
            <a:avLst/>
          </a:prstGeom>
        </p:spPr>
      </p:pic>
      <p:pic>
        <p:nvPicPr>
          <p:cNvPr id="18" name="Grafik 17" descr="Pierr Br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445224"/>
            <a:ext cx="1154783" cy="86409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6381328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11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Lex Barker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691680" y="1844824"/>
            <a:ext cx="7236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Alexander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Crichlow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Barker Jr.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(* 8. Mai 1919 - † 11. Mai 1973)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Bauingenieur, Studienabbruch, Schauspieler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Tarzan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(Nachfolger von Johnny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Weissmüller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Verheiratet: Lana Turner, Irene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Labhardt</a:t>
            </a:r>
            <a:endParaRPr lang="de-DE" sz="28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Old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Shatterhand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(10) Kara Ben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Nemsi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(3)</a:t>
            </a:r>
          </a:p>
        </p:txBody>
      </p:sp>
      <p:pic>
        <p:nvPicPr>
          <p:cNvPr id="12" name="Grafik 11" descr="imagesCA4D0S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824573"/>
            <a:ext cx="864095" cy="1153611"/>
          </a:xfrm>
          <a:prstGeom prst="rect">
            <a:avLst/>
          </a:prstGeom>
        </p:spPr>
      </p:pic>
      <p:pic>
        <p:nvPicPr>
          <p:cNvPr id="13" name="Grafik 12" descr="imagesCA17UQJR.jpg"/>
          <p:cNvPicPr>
            <a:picLocks noChangeAspect="1"/>
          </p:cNvPicPr>
          <p:nvPr/>
        </p:nvPicPr>
        <p:blipFill>
          <a:blip r:embed="rId5" cstate="print"/>
          <a:srcRect r="6063" b="14050"/>
          <a:stretch>
            <a:fillRect/>
          </a:stretch>
        </p:blipFill>
        <p:spPr>
          <a:xfrm>
            <a:off x="323528" y="3046083"/>
            <a:ext cx="848384" cy="1116622"/>
          </a:xfrm>
          <a:prstGeom prst="rect">
            <a:avLst/>
          </a:prstGeom>
        </p:spPr>
      </p:pic>
      <p:pic>
        <p:nvPicPr>
          <p:cNvPr id="16" name="Grafik 15" descr="imagesCAD0YPG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21088"/>
            <a:ext cx="864095" cy="1112849"/>
          </a:xfrm>
          <a:prstGeom prst="rect">
            <a:avLst/>
          </a:prstGeom>
        </p:spPr>
      </p:pic>
      <p:pic>
        <p:nvPicPr>
          <p:cNvPr id="19" name="Grafik 18" descr="imagesCAA505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373216"/>
            <a:ext cx="877838" cy="112611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12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Marie </a:t>
            </a:r>
            <a:r>
              <a:rPr lang="de-DE" sz="48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Versini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691680" y="1844824"/>
            <a:ext cx="72362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Versini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(*10. August 1940 in Paris)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Theater 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Comédie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-Français)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Verheiratet: Schriftsteller und </a:t>
            </a:r>
            <a:br>
              <a:rPr lang="de-DE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Regisseur Pierre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Viallet</a:t>
            </a:r>
            <a:endParaRPr lang="de-DE" sz="28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5 Karl-May-Filme (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Nscho-tschi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(2)</a:t>
            </a:r>
            <a:br>
              <a:rPr lang="de-DE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Ingdscha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 (3)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Buch (80): Rätsel um N.T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Lebt in Paris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(Atlantikinsel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Ré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4" name="Grafik 13" descr="bio1.jpg"/>
          <p:cNvPicPr>
            <a:picLocks noChangeAspect="1"/>
          </p:cNvPicPr>
          <p:nvPr/>
        </p:nvPicPr>
        <p:blipFill>
          <a:blip r:embed="rId4" cstate="print"/>
          <a:srcRect l="3379"/>
          <a:stretch>
            <a:fillRect/>
          </a:stretch>
        </p:blipFill>
        <p:spPr>
          <a:xfrm>
            <a:off x="395536" y="1700808"/>
            <a:ext cx="707384" cy="864096"/>
          </a:xfrm>
          <a:prstGeom prst="rect">
            <a:avLst/>
          </a:prstGeom>
        </p:spPr>
      </p:pic>
      <p:pic>
        <p:nvPicPr>
          <p:cNvPr id="15" name="Grafik 14" descr="Unbenan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910" y="2593782"/>
            <a:ext cx="754584" cy="974671"/>
          </a:xfrm>
          <a:prstGeom prst="rect">
            <a:avLst/>
          </a:prstGeom>
        </p:spPr>
      </p:pic>
      <p:pic>
        <p:nvPicPr>
          <p:cNvPr id="17" name="Grafik 16" descr="imagesCAA2H6M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607520"/>
            <a:ext cx="733064" cy="864096"/>
          </a:xfrm>
          <a:prstGeom prst="rect">
            <a:avLst/>
          </a:prstGeom>
        </p:spPr>
      </p:pic>
      <p:pic>
        <p:nvPicPr>
          <p:cNvPr id="18" name="Grafik 17" descr="imagesCAQN0P1H.jpg"/>
          <p:cNvPicPr>
            <a:picLocks noChangeAspect="1"/>
          </p:cNvPicPr>
          <p:nvPr/>
        </p:nvPicPr>
        <p:blipFill>
          <a:blip r:embed="rId7" cstate="print"/>
          <a:srcRect l="22497" r="14998"/>
          <a:stretch>
            <a:fillRect/>
          </a:stretch>
        </p:blipFill>
        <p:spPr>
          <a:xfrm>
            <a:off x="395484" y="4509120"/>
            <a:ext cx="720132" cy="914387"/>
          </a:xfrm>
          <a:prstGeom prst="rect">
            <a:avLst/>
          </a:prstGeom>
        </p:spPr>
      </p:pic>
      <p:pic>
        <p:nvPicPr>
          <p:cNvPr id="16" name="Grafik 15" descr="imagesCAFQD88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7" y="5445224"/>
            <a:ext cx="706332" cy="93610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13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Produktion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619672" y="1556792"/>
            <a:ext cx="75243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Horst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Wendlandt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Rialto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de-DE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10 Filme: Silbersee, Winnetou 1-3, Unter 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Geiern, 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Ö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lprinz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Shurehand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Apanatschi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Old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Firehand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                 Im Tal der Toten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Artur Brauner (CCC)</a:t>
            </a:r>
            <a:br>
              <a:rPr lang="de-DE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6 Filme: Old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Shatterhand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Schut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Schatz der   </a:t>
            </a:r>
            <a:br>
              <a:rPr lang="de-CH" sz="2400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              Azteken, Pyramide des Sonnengottes,</a:t>
            </a:r>
            <a:br>
              <a:rPr lang="de-CH" sz="2400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              Kurdistan, Silbernen Löwen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Gebrüder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Marischka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8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1 Film:   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Das Vermächtnis des Inka </a:t>
            </a:r>
          </a:p>
        </p:txBody>
      </p:sp>
      <p:pic>
        <p:nvPicPr>
          <p:cNvPr id="13" name="Grafik 12" descr="Erst Marisch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01208"/>
            <a:ext cx="1526106" cy="1015554"/>
          </a:xfrm>
          <a:prstGeom prst="rect">
            <a:avLst/>
          </a:prstGeom>
        </p:spPr>
      </p:pic>
      <p:pic>
        <p:nvPicPr>
          <p:cNvPr id="20" name="Grafik 19" descr="imagesCA54N3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1495497" cy="1224136"/>
          </a:xfrm>
          <a:prstGeom prst="rect">
            <a:avLst/>
          </a:prstGeom>
        </p:spPr>
      </p:pic>
      <p:pic>
        <p:nvPicPr>
          <p:cNvPr id="21" name="Grafik 20" descr="Rialto Fil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204864"/>
            <a:ext cx="1535211" cy="93610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14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Regie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619672" y="1642149"/>
            <a:ext cx="72362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Harald Reinl (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Rialto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)      5 Filme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Alfred Vorher (</a:t>
            </a:r>
            <a:r>
              <a:rPr lang="de-CH" sz="2800" b="1" dirty="0" err="1" smtClean="0">
                <a:latin typeface="Arial" pitchFamily="34" charset="0"/>
                <a:cs typeface="Arial" pitchFamily="34" charset="0"/>
              </a:rPr>
              <a:t>Rialto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)    3 Filme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Robert </a:t>
            </a:r>
            <a:r>
              <a:rPr lang="de-CH" sz="2800" b="1" dirty="0" err="1" smtClean="0">
                <a:latin typeface="Arial" pitchFamily="34" charset="0"/>
                <a:cs typeface="Arial" pitchFamily="34" charset="0"/>
              </a:rPr>
              <a:t>Siodmak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 (CCC) 3 Filme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Harald Philipp  (</a:t>
            </a:r>
            <a:r>
              <a:rPr lang="de-CH" sz="2800" b="1" dirty="0" err="1" smtClean="0">
                <a:latin typeface="Arial" pitchFamily="34" charset="0"/>
                <a:cs typeface="Arial" pitchFamily="34" charset="0"/>
              </a:rPr>
              <a:t>Rialto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)  2 Filme</a:t>
            </a:r>
            <a:endParaRPr lang="de-DE" sz="28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Franz J. Gottlieb (CCC) 2 Filme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Hugo </a:t>
            </a:r>
            <a:r>
              <a:rPr lang="de-CH" sz="2800" b="1" dirty="0" err="1" smtClean="0">
                <a:latin typeface="Arial" pitchFamily="34" charset="0"/>
                <a:cs typeface="Arial" pitchFamily="34" charset="0"/>
              </a:rPr>
              <a:t>Fregonesi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(CCC)  1 Film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Gebrüder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Marischka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     1 Film</a:t>
            </a:r>
          </a:p>
        </p:txBody>
      </p:sp>
      <p:pic>
        <p:nvPicPr>
          <p:cNvPr id="11" name="Grafik 10" descr="01 - Schatz im Silbersee 1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1144"/>
            <a:ext cx="648072" cy="944235"/>
          </a:xfrm>
          <a:prstGeom prst="rect">
            <a:avLst/>
          </a:prstGeom>
        </p:spPr>
      </p:pic>
      <p:pic>
        <p:nvPicPr>
          <p:cNvPr id="12" name="Grafik 11" descr="06 - Unter Geiern 19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204864"/>
            <a:ext cx="665038" cy="981380"/>
          </a:xfrm>
          <a:prstGeom prst="rect">
            <a:avLst/>
          </a:prstGeom>
        </p:spPr>
      </p:pic>
      <p:pic>
        <p:nvPicPr>
          <p:cNvPr id="14" name="Grafik 13" descr="04 - Der Sch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852936"/>
            <a:ext cx="674613" cy="949455"/>
          </a:xfrm>
          <a:prstGeom prst="rect">
            <a:avLst/>
          </a:prstGeom>
        </p:spPr>
      </p:pic>
      <p:pic>
        <p:nvPicPr>
          <p:cNvPr id="15" name="Grafik 14" descr="09 - Der Oelprinz 19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3616221"/>
            <a:ext cx="689219" cy="964907"/>
          </a:xfrm>
          <a:prstGeom prst="rect">
            <a:avLst/>
          </a:prstGeom>
        </p:spPr>
      </p:pic>
      <p:pic>
        <p:nvPicPr>
          <p:cNvPr id="16" name="Grafik 15" descr="10 - Durchs wilde Kurdistan 196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321900"/>
            <a:ext cx="648072" cy="907300"/>
          </a:xfrm>
          <a:prstGeom prst="rect">
            <a:avLst/>
          </a:prstGeom>
        </p:spPr>
      </p:pic>
      <p:pic>
        <p:nvPicPr>
          <p:cNvPr id="17" name="Grafik 16" descr="03 - Old Shatterhand 19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4941169"/>
            <a:ext cx="686212" cy="1021859"/>
          </a:xfrm>
          <a:prstGeom prst="rect">
            <a:avLst/>
          </a:prstGeom>
        </p:spPr>
      </p:pic>
      <p:pic>
        <p:nvPicPr>
          <p:cNvPr id="18" name="Grafik 17" descr="14 - Das Vermächtnis des Inka  196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5517232"/>
            <a:ext cx="679326" cy="96840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15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Orientzyklus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907704" y="1790228"/>
            <a:ext cx="78488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Durch die Wüste (1935)</a:t>
            </a:r>
            <a:r>
              <a:rPr lang="de-CH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3600" b="1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Regie: J. A.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Hübler-Kahla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2000" b="1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Fred Raupach (Kara Ben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Nemsi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Heinz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Evelt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(Hadschi Halef Omar)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Die Sklavenkarawane (1957)</a:t>
            </a:r>
            <a:r>
              <a:rPr lang="de-CH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3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Regie: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Georg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Marischka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Viktor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Staal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(Kara Ben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Nemsi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Georg Thomalla (Hadschi Halef Omar)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Der Löwe von Babylon (1958)</a:t>
            </a:r>
            <a:br>
              <a:rPr lang="de-CH" sz="3000" b="1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Regie: Johannes Kai 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Helmuth Schneider (Kara Ben </a:t>
            </a:r>
            <a:r>
              <a:rPr lang="de-CH" sz="2000" dirty="0" err="1" smtClean="0">
                <a:latin typeface="Arial" pitchFamily="34" charset="0"/>
                <a:cs typeface="Arial" pitchFamily="34" charset="0"/>
              </a:rPr>
              <a:t>Nemsi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Georg Thomalla (Hadschi Halef Omar)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2400" dirty="0" smtClean="0">
                <a:latin typeface="Arial" pitchFamily="34" charset="0"/>
                <a:cs typeface="Arial" pitchFamily="34" charset="0"/>
              </a:rPr>
            </a:br>
            <a:endParaRPr lang="de-CH" sz="24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endParaRPr lang="de-CH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 descr="imagesCAGY12J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1036915" cy="1368152"/>
          </a:xfrm>
          <a:prstGeom prst="rect">
            <a:avLst/>
          </a:prstGeom>
        </p:spPr>
      </p:pic>
      <p:pic>
        <p:nvPicPr>
          <p:cNvPr id="20" name="Grafik 19" descr="039236859-karl-may-die-sklavenkarawane-dv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212976"/>
            <a:ext cx="1057896" cy="1512168"/>
          </a:xfrm>
          <a:prstGeom prst="rect">
            <a:avLst/>
          </a:prstGeom>
        </p:spPr>
      </p:pic>
      <p:pic>
        <p:nvPicPr>
          <p:cNvPr id="21" name="Grafik 20" descr="imagesCARUP4W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869161"/>
            <a:ext cx="1019190" cy="151216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16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Orientzyklus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691680" y="1772816"/>
            <a:ext cx="78488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Der </a:t>
            </a:r>
            <a:r>
              <a:rPr lang="de-CH" sz="3000" b="1" dirty="0" err="1" smtClean="0">
                <a:latin typeface="Arial" pitchFamily="34" charset="0"/>
                <a:cs typeface="Arial" pitchFamily="34" charset="0"/>
              </a:rPr>
              <a:t>Schut</a:t>
            </a: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de-CH" sz="3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Robert 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Siodmak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 (CCC) </a:t>
            </a:r>
            <a:br>
              <a:rPr lang="de-CH" sz="2400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Lex Barker, Ralf Wolter, Marie 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Versini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 (Tschita)                                                                       Rick Battaglia (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Nirwan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de-CH" sz="2400" dirty="0" smtClean="0"/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Durchs wilde Kurdistan:</a:t>
            </a:r>
            <a:br>
              <a:rPr lang="de-CH" sz="30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Franz Josef Gottlieb (CCC) </a:t>
            </a:r>
            <a:br>
              <a:rPr lang="de-CH" sz="2400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Lex Barker, Ralf Wolter, Marie 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Versini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Ingdscha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Im Reiche des Silbernen Löwen:</a:t>
            </a:r>
            <a:r>
              <a:rPr lang="de-CH" sz="30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de-CH" sz="3000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Franz Josef Gottlieb (CCC)  Lex Barker, </a:t>
            </a:r>
            <a:br>
              <a:rPr lang="de-CH" sz="2400" dirty="0" smtClean="0">
                <a:latin typeface="Arial" pitchFamily="34" charset="0"/>
                <a:cs typeface="Arial" pitchFamily="34" charset="0"/>
              </a:rPr>
            </a:br>
            <a:r>
              <a:rPr lang="de-CH" sz="2400" dirty="0" smtClean="0">
                <a:latin typeface="Arial" pitchFamily="34" charset="0"/>
                <a:cs typeface="Arial" pitchFamily="34" charset="0"/>
              </a:rPr>
              <a:t>Ralf Wolter, Marie 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Versini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CH" sz="2400" dirty="0" err="1" smtClean="0">
                <a:latin typeface="Arial" pitchFamily="34" charset="0"/>
                <a:cs typeface="Arial" pitchFamily="34" charset="0"/>
              </a:rPr>
              <a:t>Ingdscha</a:t>
            </a:r>
            <a:r>
              <a:rPr lang="de-CH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" name="Grafik 10" descr="04 - Der Sch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1713547"/>
            <a:ext cx="1023272" cy="1440160"/>
          </a:xfrm>
          <a:prstGeom prst="rect">
            <a:avLst/>
          </a:prstGeom>
        </p:spPr>
      </p:pic>
      <p:pic>
        <p:nvPicPr>
          <p:cNvPr id="12" name="Grafik 11" descr="10 - Durchs wilde Kurdistan 19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38377"/>
            <a:ext cx="1008112" cy="1411357"/>
          </a:xfrm>
          <a:prstGeom prst="rect">
            <a:avLst/>
          </a:prstGeom>
        </p:spPr>
      </p:pic>
      <p:pic>
        <p:nvPicPr>
          <p:cNvPr id="13" name="Grafik 12" descr="11- Im Reich des silbernen Löwen 19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736102"/>
            <a:ext cx="1008112" cy="150121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17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Filme zu Karl May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547664" y="1772816"/>
            <a:ext cx="7848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"KARL MAY" </a:t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EIN FILM VON HANS-JÜRGEN SYBERBERG</a:t>
            </a:r>
            <a:br>
              <a:rPr lang="de-CH" sz="24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1974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Die Spur führt zum Silbersee</a:t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PUPPENFILM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DDR 1989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Der Schuh des Manitu</a:t>
            </a:r>
            <a:br>
              <a:rPr lang="de-DE" sz="32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PARODIE</a:t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von Michael „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Bully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“ Herbig</a:t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2001</a:t>
            </a:r>
          </a:p>
        </p:txBody>
      </p:sp>
      <p:pic>
        <p:nvPicPr>
          <p:cNvPr id="14" name="Grafik 13" descr="imagesCA2VW3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861280"/>
            <a:ext cx="1008112" cy="1431734"/>
          </a:xfrm>
          <a:prstGeom prst="rect">
            <a:avLst/>
          </a:prstGeom>
        </p:spPr>
      </p:pic>
      <p:pic>
        <p:nvPicPr>
          <p:cNvPr id="15" name="Grafik 14" descr="imagesCAW5H3N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4"/>
            <a:ext cx="1008112" cy="1512168"/>
          </a:xfrm>
          <a:prstGeom prst="rect">
            <a:avLst/>
          </a:prstGeom>
        </p:spPr>
      </p:pic>
      <p:pic>
        <p:nvPicPr>
          <p:cNvPr id="16" name="Grafik 15" descr="Syberber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9" y="1772816"/>
            <a:ext cx="1002111" cy="144016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18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Bedeutung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475656" y="155679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Neue Karl-May-Welle ausgelöst</a:t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(mit ähnlichen Elementen wie die Bücher)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Erster europäischer Western</a:t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(Durch die Italowestern perfektioniert)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Personifizierung von Helden</a:t>
            </a:r>
            <a:br>
              <a:rPr lang="de-CH" sz="32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(Winnetou und Co. bekommen Gesichter)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Kultfilme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(Mythologeme)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Zwischen Kino und TV</a:t>
            </a:r>
          </a:p>
        </p:txBody>
      </p:sp>
      <p:pic>
        <p:nvPicPr>
          <p:cNvPr id="11" name="Grafik 10" descr="imagesCAFZV4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772817"/>
            <a:ext cx="1152127" cy="766688"/>
          </a:xfrm>
          <a:prstGeom prst="rect">
            <a:avLst/>
          </a:prstGeom>
        </p:spPr>
      </p:pic>
      <p:pic>
        <p:nvPicPr>
          <p:cNvPr id="12" name="Grafik 11" descr="Spiel mir das Lied vom T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686" y="2594577"/>
            <a:ext cx="1186970" cy="814673"/>
          </a:xfrm>
          <a:prstGeom prst="rect">
            <a:avLst/>
          </a:prstGeom>
        </p:spPr>
      </p:pic>
      <p:pic>
        <p:nvPicPr>
          <p:cNvPr id="13" name="Grafik 12" descr="Held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01008"/>
            <a:ext cx="1224136" cy="942011"/>
          </a:xfrm>
          <a:prstGeom prst="rect">
            <a:avLst/>
          </a:prstGeom>
        </p:spPr>
      </p:pic>
      <p:pic>
        <p:nvPicPr>
          <p:cNvPr id="17" name="Grafik 16" descr="imagesCA6FUFHC.jpg"/>
          <p:cNvPicPr>
            <a:picLocks noChangeAspect="1"/>
          </p:cNvPicPr>
          <p:nvPr/>
        </p:nvPicPr>
        <p:blipFill>
          <a:blip r:embed="rId7" cstate="print"/>
          <a:srcRect l="3876" b="43948"/>
          <a:stretch>
            <a:fillRect/>
          </a:stretch>
        </p:blipFill>
        <p:spPr>
          <a:xfrm>
            <a:off x="251520" y="4509120"/>
            <a:ext cx="1224136" cy="913754"/>
          </a:xfrm>
          <a:prstGeom prst="rect">
            <a:avLst/>
          </a:prstGeom>
        </p:spPr>
      </p:pic>
      <p:pic>
        <p:nvPicPr>
          <p:cNvPr id="18" name="Grafik 17" descr="imagesCAGWO5D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462158"/>
            <a:ext cx="1224136" cy="90520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19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624736" cy="1512168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Filmerfolge </a:t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succès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395536" y="1916832"/>
            <a:ext cx="943304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1962-1968  17 Filme in loser Folge</a:t>
            </a:r>
            <a:br>
              <a:rPr lang="de-CH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on „Der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Schatz im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Silbersee“ 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bis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sz="2000" dirty="0" smtClean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                                         „Winnetou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und </a:t>
            </a:r>
            <a:r>
              <a:rPr lang="de-CH" sz="2000" dirty="0" err="1">
                <a:latin typeface="Arial" pitchFamily="34" charset="0"/>
                <a:cs typeface="Arial" pitchFamily="34" charset="0"/>
              </a:rPr>
              <a:t>Shatterhand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 im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Tal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der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Toten“)</a:t>
            </a:r>
          </a:p>
          <a:p>
            <a:endParaRPr lang="de-CH" sz="2500" dirty="0">
              <a:latin typeface="Arial" pitchFamily="34" charset="0"/>
              <a:cs typeface="Arial" pitchFamily="34" charset="0"/>
            </a:endParaRPr>
          </a:p>
          <a:p>
            <a:endParaRPr lang="de-CH" sz="3000" dirty="0" smtClean="0">
              <a:latin typeface="Arial" pitchFamily="34" charset="0"/>
              <a:cs typeface="Arial" pitchFamily="34" charset="0"/>
            </a:endParaRPr>
          </a:p>
          <a:p>
            <a:endParaRPr lang="de-CH" sz="2000" dirty="0">
              <a:latin typeface="Arial" pitchFamily="34" charset="0"/>
              <a:cs typeface="Arial" pitchFamily="34" charset="0"/>
            </a:endParaRPr>
          </a:p>
          <a:p>
            <a:r>
              <a:rPr lang="de-CH" sz="2000" dirty="0">
                <a:latin typeface="Arial" pitchFamily="34" charset="0"/>
                <a:cs typeface="Arial" pitchFamily="34" charset="0"/>
              </a:rPr>
              <a:t/>
            </a:r>
            <a:br>
              <a:rPr lang="de-CH" sz="2000" dirty="0">
                <a:latin typeface="Arial" pitchFamily="34" charset="0"/>
                <a:cs typeface="Arial" pitchFamily="34" charset="0"/>
              </a:rPr>
            </a:br>
            <a:r>
              <a:rPr lang="de-CH" sz="2000" dirty="0" smtClean="0">
                <a:latin typeface="Arial" pitchFamily="34" charset="0"/>
                <a:cs typeface="Arial" pitchFamily="34" charset="0"/>
              </a:rPr>
              <a:t> 1962    1963  1964    1964   1964   1964   1965   1965   1965    1965</a:t>
            </a:r>
          </a:p>
          <a:p>
            <a:endParaRPr lang="de-CH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Zu sehen:</a:t>
            </a:r>
            <a:endParaRPr lang="de-CH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Originaltrailer zu</a:t>
            </a:r>
            <a:endParaRPr lang="de-CH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„Der Schatz im Silbersee“</a:t>
            </a:r>
          </a:p>
          <a:p>
            <a:endParaRPr lang="de-DE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 1965   1965    1965   1966    1966   1966   1968</a:t>
            </a:r>
            <a:endParaRPr lang="de-DE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Grafik 21" descr="07 - Der Schatz der Azteken  1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78051"/>
            <a:ext cx="720080" cy="1082087"/>
          </a:xfrm>
          <a:prstGeom prst="rect">
            <a:avLst/>
          </a:prstGeom>
        </p:spPr>
      </p:pic>
      <p:pic>
        <p:nvPicPr>
          <p:cNvPr id="23" name="Grafik 22" descr="08 - Die Pyramide des Sonnengottes  19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8290" y="3678051"/>
            <a:ext cx="718771" cy="1080120"/>
          </a:xfrm>
          <a:prstGeom prst="rect">
            <a:avLst/>
          </a:prstGeom>
        </p:spPr>
      </p:pic>
      <p:pic>
        <p:nvPicPr>
          <p:cNvPr id="24" name="Grafik 23" descr="09 - Der Oelprinz 19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0126" y="3678051"/>
            <a:ext cx="771514" cy="1080120"/>
          </a:xfrm>
          <a:prstGeom prst="rect">
            <a:avLst/>
          </a:prstGeom>
        </p:spPr>
      </p:pic>
      <p:pic>
        <p:nvPicPr>
          <p:cNvPr id="25" name="Grafik 24" descr="10 - Durchs wilde Kurdistan 19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3686677"/>
            <a:ext cx="750204" cy="1050285"/>
          </a:xfrm>
          <a:prstGeom prst="rect">
            <a:avLst/>
          </a:prstGeom>
        </p:spPr>
      </p:pic>
      <p:pic>
        <p:nvPicPr>
          <p:cNvPr id="27" name="Grafik 26" descr="11- Im Reich des silbernen Löwen 19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174444"/>
            <a:ext cx="720080" cy="1072292"/>
          </a:xfrm>
          <a:prstGeom prst="rect">
            <a:avLst/>
          </a:prstGeom>
        </p:spPr>
      </p:pic>
      <p:pic>
        <p:nvPicPr>
          <p:cNvPr id="28" name="Grafik 27" descr="12 - Winnetou 3  19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5174444"/>
            <a:ext cx="748083" cy="1080120"/>
          </a:xfrm>
          <a:prstGeom prst="rect">
            <a:avLst/>
          </a:prstGeom>
        </p:spPr>
      </p:pic>
      <p:pic>
        <p:nvPicPr>
          <p:cNvPr id="29" name="Grafik 28" descr="13 - Old Surehand 1  196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5174444"/>
            <a:ext cx="774426" cy="1080120"/>
          </a:xfrm>
          <a:prstGeom prst="rect">
            <a:avLst/>
          </a:prstGeom>
        </p:spPr>
      </p:pic>
      <p:pic>
        <p:nvPicPr>
          <p:cNvPr id="30" name="Grafik 29" descr="01 - Schatz im Silbersee 196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3645024"/>
            <a:ext cx="741337" cy="1080120"/>
          </a:xfrm>
          <a:prstGeom prst="rect">
            <a:avLst/>
          </a:prstGeom>
        </p:spPr>
      </p:pic>
      <p:pic>
        <p:nvPicPr>
          <p:cNvPr id="31" name="Grafik 30" descr="02 - Winnetou 1 196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3653650"/>
            <a:ext cx="734331" cy="1087270"/>
          </a:xfrm>
          <a:prstGeom prst="rect">
            <a:avLst/>
          </a:prstGeom>
        </p:spPr>
      </p:pic>
      <p:pic>
        <p:nvPicPr>
          <p:cNvPr id="32" name="Grafik 31" descr="03 - Old Shatterhand 196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1720" y="3660799"/>
            <a:ext cx="725336" cy="1080120"/>
          </a:xfrm>
          <a:prstGeom prst="rect">
            <a:avLst/>
          </a:prstGeom>
        </p:spPr>
      </p:pic>
      <p:pic>
        <p:nvPicPr>
          <p:cNvPr id="33" name="Grafik 32" descr="04 - Der Schu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43808" y="3660800"/>
            <a:ext cx="767454" cy="1080120"/>
          </a:xfrm>
          <a:prstGeom prst="rect">
            <a:avLst/>
          </a:prstGeom>
        </p:spPr>
      </p:pic>
      <p:pic>
        <p:nvPicPr>
          <p:cNvPr id="34" name="Grafik 33" descr="05 - Winnetou 2  196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660799"/>
            <a:ext cx="733410" cy="1088157"/>
          </a:xfrm>
          <a:prstGeom prst="rect">
            <a:avLst/>
          </a:prstGeom>
        </p:spPr>
      </p:pic>
      <p:pic>
        <p:nvPicPr>
          <p:cNvPr id="35" name="Grafik 34" descr="06 - Unter Geiern 196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27984" y="3669425"/>
            <a:ext cx="737396" cy="1088157"/>
          </a:xfrm>
          <a:prstGeom prst="rect">
            <a:avLst/>
          </a:prstGeom>
        </p:spPr>
      </p:pic>
      <p:pic>
        <p:nvPicPr>
          <p:cNvPr id="37" name="Grafik 36" descr="14 - Das Vermächtnis des Inka  196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15816" y="5174444"/>
            <a:ext cx="757696" cy="1080120"/>
          </a:xfrm>
          <a:prstGeom prst="rect">
            <a:avLst/>
          </a:prstGeom>
        </p:spPr>
      </p:pic>
      <p:pic>
        <p:nvPicPr>
          <p:cNvPr id="38" name="Grafik 37" descr="15 - Winnetou und das Halbblut Apanatschi  196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82740" y="5157192"/>
            <a:ext cx="720080" cy="1099240"/>
          </a:xfrm>
          <a:prstGeom prst="rect">
            <a:avLst/>
          </a:prstGeom>
        </p:spPr>
      </p:pic>
      <p:pic>
        <p:nvPicPr>
          <p:cNvPr id="39" name="Grafik 38" descr="16 - Winnetou und sein Freund Old Firehand 1966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07904" y="5174444"/>
            <a:ext cx="720080" cy="1080120"/>
          </a:xfrm>
          <a:prstGeom prst="rect">
            <a:avLst/>
          </a:prstGeom>
        </p:spPr>
      </p:pic>
      <p:pic>
        <p:nvPicPr>
          <p:cNvPr id="40" name="Grafik 39" descr="17 - Winnetou und Shatterhand im Tal der Toten  196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59793" y="5174443"/>
            <a:ext cx="752367" cy="1062869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0" y="6581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2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624736" cy="100811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Danke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pic>
        <p:nvPicPr>
          <p:cNvPr id="14" name="Grafik 13" descr="the-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132856"/>
            <a:ext cx="6604000" cy="40767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feld 7"/>
          <p:cNvSpPr txBox="1"/>
          <p:nvPr/>
        </p:nvSpPr>
        <p:spPr>
          <a:xfrm>
            <a:off x="251520" y="623731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20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624736" cy="1512168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Gründe für den Erfolg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Raisons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succès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467544" y="2636912"/>
            <a:ext cx="8820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de-CH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Geschichten: viele Mythen oder Mythologeme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Situation des deutschen Films</a:t>
            </a: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de-DE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Ort- und Schauspieler-Wahl</a:t>
            </a:r>
            <a:endParaRPr lang="de-CH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3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624736" cy="1512168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Mythos / Mythologem</a:t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Le Mythe/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mythologème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323528" y="1988840"/>
            <a:ext cx="8820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 immer wiederkehrendes </a:t>
            </a:r>
            <a:b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Muster der Grund-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rfahrung der Menschen</a:t>
            </a:r>
            <a:b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(„Die grosse Liebe“,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„D</a:t>
            </a:r>
            <a:r>
              <a:rPr lang="de-C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 verlorene Sohn“,</a:t>
            </a:r>
            <a:br>
              <a:rPr lang="de-C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„Romeo und Julia“, „Ewige Treue“…… ) 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Wichtigstes Element einer jeden  Geschichte</a:t>
            </a:r>
            <a:b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(„Die Geschichte hinter der Geschichte“)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Essenz </a:t>
            </a:r>
            <a:r>
              <a:rPr lang="de-CH" sz="2800" b="1" dirty="0">
                <a:latin typeface="Arial" pitchFamily="34" charset="0"/>
                <a:cs typeface="Arial" pitchFamily="34" charset="0"/>
              </a:rPr>
              <a:t>eines 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Mythos</a:t>
            </a:r>
            <a:br>
              <a:rPr lang="de-CH" sz="2800" b="1" dirty="0" smtClean="0"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(Grundgedanke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, der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von einer Geschichte abgeleitet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und in einem Muster zusammengefast werden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kann)</a:t>
            </a:r>
            <a:endParaRPr lang="de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4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62473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Mythologeme bei Karl May</a:t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Mythologèmes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chez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Karl May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179512" y="2132856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Die Bösen werden bestraft (oder bekehrt)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Unverbrüchliche Treue (Freundschaft)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Verlässlichkeit (Vertrauen in sich und andere)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Die Suche nach dem Schatz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Der (oder das) Andere (das Fremde)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…….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endParaRPr lang="de-DE" sz="28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endParaRPr lang="de-CH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5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9433048" cy="1008112"/>
          </a:xfrm>
        </p:spPr>
        <p:txBody>
          <a:bodyPr>
            <a:normAutofit/>
          </a:bodyPr>
          <a:lstStyle/>
          <a:p>
            <a:pPr algn="ctr"/>
            <a:r>
              <a:rPr lang="de-DE" sz="45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Regie: Harald Reinl</a:t>
            </a:r>
            <a:endParaRPr lang="de-CH" sz="45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467544" y="1772816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Österreichischer Regisseur  (1908-1986)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Drehte 60 Filme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Unterhaltungsgenre: Garant für volle Kinokassen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Edgar-Wallace-Verfilmungen (Krimiflut)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Erfinder des „deutschen </a:t>
            </a: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Krimi„</a:t>
            </a:r>
            <a:endParaRPr lang="de-CH" sz="28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CH" sz="2800" b="1" dirty="0" smtClean="0">
                <a:latin typeface="Arial" pitchFamily="34" charset="0"/>
                <a:cs typeface="Arial" pitchFamily="34" charset="0"/>
              </a:rPr>
              <a:t>Kaum Beachtung in der Filmkritik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6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624736" cy="1512168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Der deutsche Film </a:t>
            </a:r>
            <a:b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Cinéma</a:t>
            </a: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allemand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323528" y="1902797"/>
            <a:ext cx="88204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Heimatfilm, Schlagerfilm, Unterhaltung </a:t>
            </a:r>
            <a:r>
              <a:rPr lang="de-CH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(„Schwarzwaldmädel“, „Der Förster vom Silberwald“</a:t>
            </a:r>
            <a:b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„Liebe, Tanz und 1000 Schlager“, „Conny und Peter“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Italien: Neorealismus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(Visconti, Fellini, Rossellini, De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Sica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Frankreich: </a:t>
            </a:r>
            <a:r>
              <a:rPr lang="de-CH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Nouvelle</a:t>
            </a: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Vague</a:t>
            </a:r>
            <a:r>
              <a:rPr lang="de-CH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CH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Truffauts</a:t>
            </a: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Godard, Chabrol, Resnais)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Amerika: Historische Monumentalfilme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1962 Neuer Deutscher Film</a:t>
            </a:r>
            <a: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(Schlöndorff, Wenders, Fassbinder…) </a:t>
            </a:r>
            <a:endParaRPr lang="de-CH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7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764704"/>
            <a:ext cx="6624736" cy="1080120"/>
          </a:xfrm>
        </p:spPr>
        <p:txBody>
          <a:bodyPr>
            <a:noAutofit/>
          </a:bodyPr>
          <a:lstStyle/>
          <a:p>
            <a:pPr algn="ctr"/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Deutschland in den </a:t>
            </a:r>
            <a:b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8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50ern</a:t>
            </a:r>
            <a:endParaRPr lang="de-CH" sz="48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323528" y="1902797"/>
            <a:ext cx="88204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Spuren und Folgen des Krieges </a:t>
            </a:r>
            <a:r>
              <a:rPr lang="de-CH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(Harter Alltag, Sehnsucht nach Harmonie,  </a:t>
            </a:r>
            <a:b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Gegensatz von Land-Stadt) </a:t>
            </a:r>
            <a:b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„Liebe, Tanz und 1000 Schlager“, „Conny und Peter“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Viele Familien zerrüttet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(Vater und Söhne nicht heimgekehrt, Vertriebene)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Sehnsucht nach intakter Welt</a:t>
            </a:r>
            <a:br>
              <a:rPr lang="de-CH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(Heimat, das Fre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mde, andere, bessere Welten)</a:t>
            </a:r>
            <a:endParaRPr lang="de-CH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Unterhaltung, Abwechslung</a:t>
            </a:r>
          </a:p>
          <a:p>
            <a:pPr marL="742950" indent="-74295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Eigenes „Amerika“ wird geschaffen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64533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8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791128" cy="5961104"/>
          </a:xfrm>
        </p:spPr>
        <p:txBody>
          <a:bodyPr>
            <a:noAutofit/>
          </a:bodyPr>
          <a:lstStyle/>
          <a:p>
            <a:pPr algn="l"/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141135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Grafik 4" descr="imagesCA3L3L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800200" cy="133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9433048" cy="1512168"/>
          </a:xfrm>
        </p:spPr>
        <p:txBody>
          <a:bodyPr>
            <a:normAutofit/>
          </a:bodyPr>
          <a:lstStyle/>
          <a:p>
            <a:pPr algn="ctr"/>
            <a:r>
              <a:rPr lang="de-DE" sz="45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Horst </a:t>
            </a:r>
            <a:r>
              <a:rPr lang="de-DE" sz="4500" dirty="0" err="1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Wendlandt</a:t>
            </a:r>
            <a:r>
              <a:rPr lang="de-DE" sz="45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45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rgbClr val="D5E5B9"/>
                </a:solidFill>
                <a:latin typeface="Arial" pitchFamily="34" charset="0"/>
                <a:cs typeface="Arial" pitchFamily="34" charset="0"/>
              </a:rPr>
              <a:t>(Produzent)</a:t>
            </a:r>
            <a:endParaRPr lang="de-CH" sz="4000" dirty="0">
              <a:solidFill>
                <a:srgbClr val="D5E5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6176" y="64951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Karl May „Filmerfolge“  2012  </a:t>
            </a:r>
            <a:r>
              <a:rPr lang="de-DE" sz="1000" dirty="0" smtClean="0"/>
              <a:t>©</a:t>
            </a:r>
            <a:r>
              <a:rPr lang="de-CH" sz="1000" dirty="0" smtClean="0"/>
              <a:t> Peter Züllig</a:t>
            </a:r>
            <a:endParaRPr lang="de-CH" sz="1000" dirty="0"/>
          </a:p>
        </p:txBody>
      </p:sp>
      <p:sp>
        <p:nvSpPr>
          <p:cNvPr id="7" name="Rechteck 6"/>
          <p:cNvSpPr/>
          <p:nvPr/>
        </p:nvSpPr>
        <p:spPr>
          <a:xfrm>
            <a:off x="467544" y="177281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Sohn eines russischen Landarbeiters und einer Deutschen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(1922-2002)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1956 Herstellungsleiter bei Artur Brauner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(CCC)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1961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Rialto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Film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(ab 1972 Mehrheit)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Auch Filmverleih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(amerikanische Filme)</a:t>
            </a:r>
          </a:p>
          <a:p>
            <a:pPr marL="742950" indent="-742950">
              <a:spcAft>
                <a:spcPts val="2400"/>
              </a:spcAft>
              <a:buFont typeface="Arial" pitchFamily="34" charset="0"/>
              <a:buChar char="•"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37 Filme mit mehr als 3 Millionen Zuschauern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623731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9</a:t>
            </a:r>
            <a:endParaRPr lang="de-CH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529</Words>
  <Application>Microsoft Office PowerPoint</Application>
  <PresentationFormat>Bildschirmpräsentation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Hyperion</vt:lpstr>
      <vt:lpstr>Winnetou und Co. Die grossen Filmerfolge  Les grands succès du cinema  Referat: Peter Züllig  </vt:lpstr>
      <vt:lpstr>Filmerfolge  Les grands succès</vt:lpstr>
      <vt:lpstr>Gründe für den Erfolg Raisons du succès</vt:lpstr>
      <vt:lpstr>Mythos / Mythologem Le Mythe/mythologème</vt:lpstr>
      <vt:lpstr>Mythologeme bei Karl May Mythologèmes chez Karl May</vt:lpstr>
      <vt:lpstr>Regie: Harald Reinl</vt:lpstr>
      <vt:lpstr>Der deutsche Film  Cinéma allemand</vt:lpstr>
      <vt:lpstr>Deutschland in den  50ern</vt:lpstr>
      <vt:lpstr>Horst Wendlandt (Produzent)</vt:lpstr>
      <vt:lpstr>Drehorte und Schauspieler</vt:lpstr>
      <vt:lpstr>Pierre Brice</vt:lpstr>
      <vt:lpstr>Lex Barker</vt:lpstr>
      <vt:lpstr>Marie Versini</vt:lpstr>
      <vt:lpstr>Produktion</vt:lpstr>
      <vt:lpstr>Regie</vt:lpstr>
      <vt:lpstr>Orientzyklus</vt:lpstr>
      <vt:lpstr>Orientzyklus</vt:lpstr>
      <vt:lpstr>Filme zu Karl May</vt:lpstr>
      <vt:lpstr>Bedeutung</vt:lpstr>
      <vt:lpstr>Danke</vt:lpstr>
      <vt:lpstr>Folie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Winnetou und Co Die grossen Filmerfolge - Les grands succès du cinema“  Referat: Peter Züllig</dc:title>
  <dc:creator>Peter Züllig</dc:creator>
  <cp:lastModifiedBy>Peter Züllig</cp:lastModifiedBy>
  <cp:revision>158</cp:revision>
  <dcterms:created xsi:type="dcterms:W3CDTF">2012-08-07T05:19:10Z</dcterms:created>
  <dcterms:modified xsi:type="dcterms:W3CDTF">2012-08-13T19:06:19Z</dcterms:modified>
</cp:coreProperties>
</file>